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8CA568C-78FB-43E5-AEA8-F6D2D7CCE2F6}" type="datetimeFigureOut">
              <a:rPr lang="ar-IQ" smtClean="0"/>
              <a:t>03/02/1441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CDF40B-9ED4-4DCF-B852-C81A3AB321B1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0"/>
            <a:ext cx="163004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2483" y="2420888"/>
            <a:ext cx="4477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General Biology 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9721" y="4077072"/>
            <a:ext cx="3547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sraa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nsayef</a:t>
            </a:r>
            <a:endParaRPr lang="ar-IQ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00126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Structure of a Prokaryotic </a:t>
            </a:r>
            <a:r>
              <a:rPr lang="en-US" b="1" dirty="0" smtClean="0">
                <a:effectLst/>
              </a:rPr>
              <a:t>Cell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72000"/>
          </a:xfrm>
          <a:solidFill>
            <a:srgbClr val="00B050"/>
          </a:solidFill>
        </p:spPr>
        <p:txBody>
          <a:bodyPr>
            <a:normAutofit fontScale="92500" lnSpcReduction="20000"/>
          </a:bodyPr>
          <a:lstStyle/>
          <a:p>
            <a:pPr marL="64008" lvl="0" indent="0" algn="l" rtl="0">
              <a:buNone/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 Capsule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the slimy outer coating of the cell wall. It is composed of the polypeptide.</a:t>
            </a:r>
          </a:p>
          <a:p>
            <a:pPr marL="64008" indent="0" algn="l" rtl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function of the capsule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Protect the cell from getting dry </a:t>
            </a:r>
          </a:p>
          <a:p>
            <a:pPr lvl="0" algn="l" rtl="0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Helps in protecting cells from external pressures.</a:t>
            </a:r>
          </a:p>
          <a:p>
            <a:pPr marL="64008" lvl="0" indent="0" algn="l" rtl="0">
              <a:buNone/>
            </a:pP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2- Cell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wall: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the middle layer, which is present in between the capsule and cell membrane.</a:t>
            </a:r>
          </a:p>
          <a:p>
            <a:pPr marL="64008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function of the Cell wall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provides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shape</a:t>
            </a:r>
          </a:p>
          <a:p>
            <a:pPr lvl="0" algn="l" rtl="0"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Protects the internal organelles of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cell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4008" indent="0" algn="l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0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192688"/>
          </a:xfrm>
          <a:solidFill>
            <a:srgbClr val="00B050"/>
          </a:solidFill>
        </p:spPr>
        <p:txBody>
          <a:bodyPr>
            <a:normAutofit fontScale="25000" lnSpcReduction="20000"/>
          </a:bodyPr>
          <a:lstStyle/>
          <a:p>
            <a:pPr marL="64008" lvl="0" indent="0" algn="just" rtl="0">
              <a:buNone/>
            </a:pPr>
            <a:r>
              <a:rPr lang="en-US" sz="1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3- Cell </a:t>
            </a:r>
            <a:r>
              <a:rPr lang="en-US" sz="1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membrane:</a:t>
            </a:r>
            <a:r>
              <a:rPr lang="en-US" sz="11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It is the inner structure, </a:t>
            </a:r>
          </a:p>
          <a:p>
            <a:pPr marL="64008" indent="0" algn="just" rtl="0">
              <a:buNone/>
            </a:pPr>
            <a:r>
              <a:rPr lang="en-US" sz="1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function of the Cell membrane</a:t>
            </a:r>
            <a:endParaRPr lang="en-US" sz="1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rtl="0">
              <a:buFont typeface="Wingdings" pitchFamily="2" charset="2"/>
              <a:buChar char="Ø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Plays a role in regulating the entry and exits of materials in the cell.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It acts a permeable membrane </a:t>
            </a:r>
          </a:p>
          <a:p>
            <a:pPr lvl="0" algn="just" rtl="0">
              <a:buFont typeface="Wingdings" pitchFamily="2" charset="2"/>
              <a:buChar char="Ø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separates the cell from its environment.</a:t>
            </a:r>
          </a:p>
          <a:p>
            <a:pPr marL="64008" lvl="0" indent="0" algn="just" rtl="0">
              <a:buNone/>
            </a:pPr>
            <a:r>
              <a:rPr lang="en-US" sz="1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4- Cytoplasm</a:t>
            </a:r>
            <a:r>
              <a:rPr lang="en-US" sz="1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1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It is the liquid membrane; </a:t>
            </a:r>
          </a:p>
          <a:p>
            <a:pPr marL="64008" indent="0" algn="just" rtl="0">
              <a:buNone/>
            </a:pPr>
            <a:r>
              <a:rPr lang="en-US" sz="1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main function of the Cytoplasm</a:t>
            </a:r>
            <a:endParaRPr lang="en-US" sz="1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 algn="just" rtl="0"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It plays a vital role in storing all types of materials.</a:t>
            </a:r>
          </a:p>
          <a:p>
            <a:pPr marL="64008" lvl="0" indent="0" algn="just" rtl="0">
              <a:buNone/>
            </a:pPr>
            <a:r>
              <a:rPr lang="en-US" sz="1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5-Nucleiod</a:t>
            </a:r>
            <a:r>
              <a:rPr lang="en-US" sz="1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1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It is the cytoplasm region containing genetic material. The DNA of a prokaryotic organism is one big loop or a circular, </a:t>
            </a:r>
            <a:r>
              <a:rPr lang="en-US" sz="11200" b="1" dirty="0">
                <a:latin typeface="Times New Roman" pitchFamily="18" charset="0"/>
                <a:cs typeface="Times New Roman" pitchFamily="18" charset="0"/>
              </a:rPr>
              <a:t>which is located inside the </a:t>
            </a:r>
            <a:r>
              <a:rPr lang="en-US" sz="11200" b="1" dirty="0" err="1">
                <a:latin typeface="Times New Roman" pitchFamily="18" charset="0"/>
                <a:cs typeface="Times New Roman" pitchFamily="18" charset="0"/>
              </a:rPr>
              <a:t>nucleiod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 rtl="0">
              <a:buNone/>
            </a:pPr>
            <a:r>
              <a:rPr lang="en-US" sz="1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function of the </a:t>
            </a:r>
            <a:r>
              <a:rPr lang="en-US" sz="1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Nucleiod</a:t>
            </a:r>
            <a:endParaRPr lang="en-US" sz="1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lvl="0" indent="0" algn="just" rtl="0">
              <a:buNone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It plays a vital role in cell division.</a:t>
            </a:r>
          </a:p>
          <a:p>
            <a:pPr marL="64008" indent="0" algn="l">
              <a:buNone/>
            </a:pPr>
            <a:endParaRPr lang="ar-IQ" sz="5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4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457187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3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Structure </a:t>
            </a:r>
            <a:r>
              <a:rPr lang="en-US" b="1" dirty="0">
                <a:effectLst/>
              </a:rPr>
              <a:t>of Eukaryotic Cell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/>
          <a:lstStyle/>
          <a:p>
            <a:pPr marL="64008" indent="0" algn="l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1-Plasma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membrane: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bilayer containing lipids and proteins. These molecules give the membrane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selective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permeability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semi-permeable</a:t>
            </a:r>
            <a:r>
              <a:rPr lang="en-US" dirty="0" smtClean="0"/>
              <a:t>).</a:t>
            </a:r>
          </a:p>
          <a:p>
            <a:pPr marL="64008" indent="0" algn="l">
              <a:buNone/>
            </a:pPr>
            <a:endParaRPr lang="ar-IQ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200800" cy="3276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36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256584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pPr marL="64008" indent="0" algn="l">
              <a:buNone/>
            </a:pPr>
            <a:r>
              <a:rPr lang="en-US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Cell Membranes</a:t>
            </a:r>
            <a:endParaRPr lang="en-US" sz="4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Separate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cell from nonliving environment. Form most organelles and partition cell into discrete compartments. </a:t>
            </a:r>
          </a:p>
          <a:p>
            <a:pPr marL="64008" indent="0"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Regulate passage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materials in and out of the cell and organelles. Membrane is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selectively permeable.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Receive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information that permits cell to sense and respond to environmental changes such as: Hormones </a:t>
            </a:r>
          </a:p>
          <a:p>
            <a:pPr marL="64008" indent="0" algn="l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with other cells and the organism as a whole. Surface proteins allow cells to recognize each other, adhere, and exchange materials.</a:t>
            </a:r>
          </a:p>
          <a:p>
            <a:pPr marL="64008" indent="0" algn="l">
              <a:buNone/>
            </a:pP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6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72000"/>
          </a:xfrm>
          <a:solidFill>
            <a:srgbClr val="00B050"/>
          </a:solidFill>
        </p:spPr>
        <p:txBody>
          <a:bodyPr/>
          <a:lstStyle/>
          <a:p>
            <a:pPr marL="64008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Functions of Membrane Proteins: </a:t>
            </a:r>
            <a:endParaRPr lang="en-US" dirty="0">
              <a:solidFill>
                <a:srgbClr val="FF0000"/>
              </a:solidFill>
            </a:endParaRPr>
          </a:p>
          <a:p>
            <a:pPr marL="64008" indent="0" algn="l">
              <a:buNone/>
            </a:pPr>
            <a:r>
              <a:rPr lang="en-US" b="1" dirty="0"/>
              <a:t>1</a:t>
            </a:r>
            <a:r>
              <a:rPr lang="en-US" dirty="0"/>
              <a:t>. Transport of materials across membrane </a:t>
            </a:r>
          </a:p>
          <a:p>
            <a:pPr marL="64008" indent="0" algn="l">
              <a:buNone/>
            </a:pPr>
            <a:r>
              <a:rPr lang="en-US" b="1" dirty="0"/>
              <a:t>2</a:t>
            </a:r>
            <a:r>
              <a:rPr lang="en-US" dirty="0"/>
              <a:t>. Enzymes </a:t>
            </a:r>
          </a:p>
          <a:p>
            <a:pPr marL="64008" indent="0" algn="l">
              <a:buNone/>
            </a:pPr>
            <a:r>
              <a:rPr lang="en-US" b="1" dirty="0"/>
              <a:t>3</a:t>
            </a:r>
            <a:r>
              <a:rPr lang="en-US" dirty="0"/>
              <a:t>. Receptors of chemical messengers </a:t>
            </a:r>
          </a:p>
          <a:p>
            <a:pPr marL="64008" indent="0" algn="l">
              <a:buNone/>
            </a:pPr>
            <a:r>
              <a:rPr lang="en-US" b="1" dirty="0"/>
              <a:t>4</a:t>
            </a:r>
            <a:r>
              <a:rPr lang="en-US" dirty="0"/>
              <a:t>. Identification: Cell-cell recognition </a:t>
            </a:r>
          </a:p>
          <a:p>
            <a:pPr marL="64008" indent="0" algn="l">
              <a:buNone/>
            </a:pPr>
            <a:r>
              <a:rPr lang="en-US" b="1" dirty="0"/>
              <a:t>5</a:t>
            </a:r>
            <a:r>
              <a:rPr lang="en-US" dirty="0"/>
              <a:t>. Attachment: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267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72000"/>
          </a:xfrm>
          <a:solidFill>
            <a:srgbClr val="00B050"/>
          </a:solidFill>
        </p:spPr>
        <p:txBody>
          <a:bodyPr>
            <a:normAutofit fontScale="62500" lnSpcReduction="20000"/>
          </a:bodyPr>
          <a:lstStyle/>
          <a:p>
            <a:pPr marL="64008" indent="0" algn="l">
              <a:buNone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Membrane-Bound Organelles of Eukaryotic Cells</a:t>
            </a:r>
          </a:p>
          <a:p>
            <a:pPr marL="64008" indent="0" algn="l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37210" lvl="1" indent="0" algn="l">
              <a:buNone/>
            </a:pP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1-Nucleus 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marL="537210" lvl="1" indent="0" algn="l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2-Rough 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Endoplasmic Reticulum  (RER)</a:t>
            </a:r>
          </a:p>
          <a:p>
            <a:pPr marL="537210" lvl="1" indent="0" algn="l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3-Smooth 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Endoplasmic Reticulum (SER)</a:t>
            </a:r>
          </a:p>
          <a:p>
            <a:pPr marL="537210" lvl="1" indent="0" algn="l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4-Golgi 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Apparatus</a:t>
            </a:r>
          </a:p>
          <a:p>
            <a:pPr marL="537210" lvl="1" indent="0" algn="l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5-Lysosomes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marL="537210" lvl="1" indent="0" algn="l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6-Vacuoles 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marL="537210" lvl="1" indent="0" algn="l">
              <a:buNone/>
            </a:pP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7-Chloroplasts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marL="537210" lvl="1" indent="0" algn="l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8-Mitochondria 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856" y="321297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Arial Black" pitchFamily="34" charset="0"/>
              </a:rPr>
              <a:t>Lec</a:t>
            </a:r>
            <a:r>
              <a:rPr lang="en-US" sz="3600" b="1" dirty="0" smtClean="0">
                <a:latin typeface="Arial Black" pitchFamily="34" charset="0"/>
              </a:rPr>
              <a:t> ((4))</a:t>
            </a:r>
            <a:endParaRPr lang="ar-IQ" sz="3600" b="1" dirty="0"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1637" y="2060848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Cells</a:t>
            </a:r>
            <a:endParaRPr lang="ar-IQ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72000"/>
          </a:xfrm>
          <a:solidFill>
            <a:srgbClr val="7030A0"/>
          </a:solidFill>
        </p:spPr>
        <p:txBody>
          <a:bodyPr>
            <a:normAutofit lnSpcReduction="10000"/>
          </a:bodyPr>
          <a:lstStyle/>
          <a:p>
            <a:pPr marL="64008" indent="0" algn="l">
              <a:buNone/>
            </a:pPr>
            <a:r>
              <a:rPr lang="en-US" b="1" dirty="0">
                <a:solidFill>
                  <a:srgbClr val="FFFF00"/>
                </a:solidFill>
              </a:rPr>
              <a:t>The cells </a:t>
            </a:r>
            <a:r>
              <a:rPr lang="en-US" dirty="0"/>
              <a:t>are the smallest units of life, all organisms consist of one or more cells, all cells have outer plasma membrane , cytoplasm and DNA.</a:t>
            </a:r>
          </a:p>
          <a:p>
            <a:pPr marL="64008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 Theory consists of three principles:</a:t>
            </a: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All living organisms are composed of one or more cells.</a:t>
            </a: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The cell is the most basic unit of life.</a:t>
            </a: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 All cells come only from the replication of existing, living cells.</a:t>
            </a:r>
          </a:p>
          <a:p>
            <a:pPr marL="64008" indent="0" algn="l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0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32847" cy="496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9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72000"/>
          </a:xfrm>
          <a:solidFill>
            <a:srgbClr val="7030A0"/>
          </a:solidFill>
        </p:spPr>
        <p:txBody>
          <a:bodyPr/>
          <a:lstStyle/>
          <a:p>
            <a:pPr marL="64008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Cells range in size from one millimeter down to one micrometer </a:t>
            </a:r>
          </a:p>
          <a:p>
            <a:pPr marL="64008" indent="0" algn="l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6124"/>
            <a:ext cx="8280919" cy="4293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33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64008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There are two basic kinds of cells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 Prokaryotic cell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(prokaryotic means “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before the nucleus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”) nothing separates the cell’s DNA from other internal cell parts, for example Bacteria.</a:t>
            </a:r>
          </a:p>
          <a:p>
            <a:pPr marL="64008" indent="0" algn="l" rtl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 Eukaryotic cells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true nucleus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”). In their cytoplasm are tiny compartments and sacs called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organelles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(“little organs”). One organelle, the nucleus, contains the DNA of a eukaryotic cell, for example animal cell.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3799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384376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9492"/>
            <a:ext cx="3446006" cy="32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99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948250"/>
            <a:ext cx="1381125" cy="866775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Prokaryotic cell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4938" y="1218955"/>
            <a:ext cx="1285875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effectLst/>
                <a:ea typeface="Calibri"/>
                <a:cs typeface="Arial"/>
              </a:rPr>
              <a:t>Monera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3608" y="2992801"/>
            <a:ext cx="1496527" cy="866775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effectLst/>
                <a:ea typeface="Calibri"/>
                <a:cs typeface="Arial"/>
              </a:rPr>
              <a:t>Eukaryotic Cells</a:t>
            </a:r>
            <a:endParaRPr lang="en-US" sz="1100">
              <a:effectLst/>
              <a:ea typeface="Calibri"/>
              <a:cs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59832" y="1381638"/>
            <a:ext cx="133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69924" y="2060848"/>
            <a:ext cx="2062116" cy="1314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88382" y="3118572"/>
            <a:ext cx="2187674" cy="257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69924" y="3429000"/>
            <a:ext cx="2326556" cy="861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71800" y="3429000"/>
            <a:ext cx="2160240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176838" y="2060848"/>
            <a:ext cx="1323975" cy="342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effectLst/>
                <a:ea typeface="Calibri"/>
                <a:cs typeface="Arial"/>
              </a:rPr>
              <a:t>protist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76837" y="2865183"/>
            <a:ext cx="1323975" cy="3905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effectLst/>
                <a:ea typeface="Calibri"/>
                <a:cs typeface="Arial"/>
              </a:rPr>
              <a:t>Fungi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70596" y="3967150"/>
            <a:ext cx="1333500" cy="361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effectLst/>
                <a:ea typeface="Calibri"/>
                <a:cs typeface="Arial"/>
              </a:rPr>
              <a:t>Plant</a:t>
            </a:r>
            <a:endParaRPr lang="en-US" sz="1100">
              <a:effectLst/>
              <a:ea typeface="Calibri"/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76056" y="4885285"/>
            <a:ext cx="1333500" cy="352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effectLst/>
                <a:ea typeface="Calibri"/>
                <a:cs typeface="Arial"/>
              </a:rPr>
              <a:t>Animal</a:t>
            </a:r>
            <a:endParaRPr lang="en-US" sz="110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2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4572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64008" indent="0" algn="l" rtl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Components of All Cells (Prokaryotic and Eukaryotic Cells)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l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membrane: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Separates cell contents from outside  environment. made up of phospholipid bilayers and proteins. </a:t>
            </a:r>
          </a:p>
          <a:p>
            <a:pPr marL="64008" indent="0" algn="l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Cytoplasm: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Liquid, jelly-like material inside cell. </a:t>
            </a:r>
          </a:p>
          <a:p>
            <a:pPr marL="64008" indent="0" algn="l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Ribosomes: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Necessary for protein synthesis.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76046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612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a Prokaryotic Cell</vt:lpstr>
      <vt:lpstr>PowerPoint Presentation</vt:lpstr>
      <vt:lpstr>PowerPoint Presentation</vt:lpstr>
      <vt:lpstr> Structure of Eukaryotic Cell 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11</cp:revision>
  <dcterms:created xsi:type="dcterms:W3CDTF">2019-09-14T08:07:35Z</dcterms:created>
  <dcterms:modified xsi:type="dcterms:W3CDTF">2019-10-02T05:51:46Z</dcterms:modified>
</cp:coreProperties>
</file>